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8AA6B5-E7D5-4A10-93B2-168698F1353C}" type="datetimeFigureOut">
              <a:rPr lang="ar-KW" smtClean="0"/>
              <a:t>05/08/1441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547CD4-FBE8-42C6-83EE-AEB312E3CB5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8416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47CD4-FBE8-42C6-83EE-AEB312E3CB5F}" type="slidenum">
              <a:rPr lang="ar-KW" smtClean="0"/>
              <a:t>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812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CB209-0755-4752-A2E2-623BB74BED91}" type="datetimeFigureOut">
              <a:rPr lang="ar-KW" smtClean="0"/>
              <a:t>04/08/1441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F4D2B-1580-410A-896C-14B963D0331B}" type="slidenum">
              <a:rPr lang="ar-KW" smtClean="0"/>
              <a:t>‹#›</a:t>
            </a:fld>
            <a:endParaRPr lang="ar-K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60648"/>
            <a:ext cx="83452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KW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4 - عروسة الماريونت </a:t>
            </a:r>
            <a:r>
              <a:rPr lang="en-US" sz="2800" b="1" dirty="0"/>
              <a:t>the string marionettes puppets</a:t>
            </a:r>
            <a:r>
              <a:rPr lang="ar-KW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8576" y="1124744"/>
            <a:ext cx="6439972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/>
              <a:t>تعد </a:t>
            </a:r>
            <a:r>
              <a:rPr lang="ar-SA" b="1" dirty="0" smtClean="0"/>
              <a:t>من </a:t>
            </a:r>
            <a:r>
              <a:rPr lang="ar-SA" b="1" dirty="0"/>
              <a:t>العرائس الخشبية ، </a:t>
            </a:r>
            <a:r>
              <a:rPr lang="ar-KW" b="1" dirty="0" smtClean="0"/>
              <a:t>او </a:t>
            </a:r>
            <a:r>
              <a:rPr lang="ar-SA" b="1" dirty="0" smtClean="0"/>
              <a:t>أي </a:t>
            </a:r>
            <a:r>
              <a:rPr lang="ar-SA" b="1" dirty="0"/>
              <a:t>مادة  صلبة أخرى كالورق المقوي أو القماش </a:t>
            </a:r>
            <a:r>
              <a:rPr lang="ar-KW" b="1" dirty="0" smtClean="0"/>
              <a:t> </a:t>
            </a:r>
            <a:r>
              <a:rPr lang="ar-KW" b="1" dirty="0" smtClean="0">
                <a:solidFill>
                  <a:srgbClr val="FFFF00"/>
                </a:solidFill>
              </a:rPr>
              <a:t>علل </a:t>
            </a:r>
            <a:r>
              <a:rPr lang="ar-SA" b="1" dirty="0" smtClean="0"/>
              <a:t>للمحافظة </a:t>
            </a:r>
            <a:r>
              <a:rPr lang="ar-SA" b="1" dirty="0"/>
              <a:t>علي </a:t>
            </a:r>
            <a:r>
              <a:rPr lang="ar-SA" b="1" dirty="0" smtClean="0"/>
              <a:t>قوامها. </a:t>
            </a:r>
            <a:endParaRPr lang="ar-KW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سميت </a:t>
            </a:r>
            <a:r>
              <a:rPr lang="ar-SA" b="1" dirty="0"/>
              <a:t>بالعرائس ذات الخيوط ، </a:t>
            </a:r>
            <a:r>
              <a:rPr lang="ar-KW" b="1" dirty="0" smtClean="0">
                <a:solidFill>
                  <a:srgbClr val="FFFF00"/>
                </a:solidFill>
              </a:rPr>
              <a:t>علل</a:t>
            </a:r>
            <a:r>
              <a:rPr lang="ar-KW" b="1" dirty="0" smtClean="0"/>
              <a:t> </a:t>
            </a:r>
            <a:r>
              <a:rPr lang="ar-SA" b="1" dirty="0" smtClean="0"/>
              <a:t>لأنها </a:t>
            </a:r>
            <a:r>
              <a:rPr lang="ar-SA" b="1" dirty="0"/>
              <a:t>تربط بمجموعة من الخيوط أو </a:t>
            </a:r>
            <a:r>
              <a:rPr lang="ar-SA" b="1" dirty="0" smtClean="0"/>
              <a:t>الأسلاك</a:t>
            </a:r>
            <a:endParaRPr lang="ar-KW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 تتراوح أطوال</a:t>
            </a:r>
            <a:r>
              <a:rPr lang="ar-KW" b="1" dirty="0" smtClean="0"/>
              <a:t> الخيوط </a:t>
            </a:r>
            <a:r>
              <a:rPr lang="ar-SA" b="1" dirty="0" smtClean="0"/>
              <a:t>ما </a:t>
            </a:r>
            <a:r>
              <a:rPr lang="ar-SA" b="1" dirty="0"/>
              <a:t>بين 34:16 بوصة ، ويتحدد عدد الخيوط علي أساس حجم العروسة ،وهي تصل بين مفاصل العروسة وعدد من السيقان الخشبية الأفقية </a:t>
            </a:r>
            <a:endParaRPr lang="ar-KW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تتميز بقابليتها </a:t>
            </a:r>
            <a:r>
              <a:rPr lang="ar-SA" b="1" dirty="0"/>
              <a:t>للحركة فهي تعكس حركات الإنسان كالقفز والسباحة والحركات البهلوانية ، لذا تفصل فيها أجزاء الجسم بالكامل</a:t>
            </a:r>
            <a:r>
              <a:rPr lang="ar-SA" b="1" baseline="30000" dirty="0" smtClean="0"/>
              <a:t>(</a:t>
            </a:r>
            <a:r>
              <a:rPr lang="ar-SA" b="1" dirty="0" smtClean="0"/>
              <a:t>،</a:t>
            </a:r>
            <a:r>
              <a:rPr lang="ar-SA" b="1" dirty="0"/>
              <a:t>حيث تتصل </a:t>
            </a:r>
            <a:r>
              <a:rPr lang="ar-SA" b="1" dirty="0" smtClean="0"/>
              <a:t>بمفاصل</a:t>
            </a:r>
            <a:r>
              <a:rPr lang="ar-KW" b="1" dirty="0" smtClean="0"/>
              <a:t> 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بالرغم </a:t>
            </a:r>
            <a:r>
              <a:rPr lang="ar-SA" b="1" dirty="0"/>
              <a:t>من أن هذا النوع يتطلب مهارة في الصنع ، إلا انه في بعض الأحيان يسهل صنعه </a:t>
            </a:r>
            <a:r>
              <a:rPr lang="ar-SA" b="1" dirty="0" smtClean="0"/>
              <a:t>،</a:t>
            </a:r>
            <a:r>
              <a:rPr lang="ar-KW" b="1" dirty="0" smtClean="0"/>
              <a:t> </a:t>
            </a:r>
            <a:r>
              <a:rPr lang="ar-KW" b="1" dirty="0" smtClean="0">
                <a:solidFill>
                  <a:srgbClr val="FFFF00"/>
                </a:solidFill>
              </a:rPr>
              <a:t>علل </a:t>
            </a:r>
            <a:r>
              <a:rPr lang="ar-SA" b="1" dirty="0" smtClean="0"/>
              <a:t> </a:t>
            </a:r>
            <a:r>
              <a:rPr lang="ar-SA" b="1" dirty="0"/>
              <a:t>لتعدد تقنيات صناعتها ما بين البسيط </a:t>
            </a:r>
            <a:r>
              <a:rPr lang="ar-SA" b="1" dirty="0" smtClean="0"/>
              <a:t>والمعقد.</a:t>
            </a:r>
            <a:endParaRPr lang="ar-KW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وهي </a:t>
            </a:r>
            <a:r>
              <a:rPr lang="ar-SA" b="1" dirty="0"/>
              <a:t>كبيرة الحجم</a:t>
            </a:r>
            <a:r>
              <a:rPr lang="ar-SA" b="1" baseline="30000" dirty="0"/>
              <a:t> </a:t>
            </a:r>
            <a:r>
              <a:rPr lang="ar-SA" b="1" dirty="0" smtClean="0"/>
              <a:t>. </a:t>
            </a:r>
            <a:r>
              <a:rPr lang="ar-SA" b="1" dirty="0"/>
              <a:t>والمثال الكلاسيكي عرائس عرض </a:t>
            </a:r>
            <a:r>
              <a:rPr lang="en-US" b="1" dirty="0"/>
              <a:t>(Howdy </a:t>
            </a:r>
            <a:r>
              <a:rPr lang="en-US" b="1" dirty="0" err="1"/>
              <a:t>Doody</a:t>
            </a:r>
            <a:r>
              <a:rPr lang="en-US" b="1" dirty="0"/>
              <a:t>)</a:t>
            </a:r>
            <a:r>
              <a:rPr lang="ar-SA" b="1" dirty="0"/>
              <a:t> الذي قدمه التلفزيون </a:t>
            </a:r>
            <a:r>
              <a:rPr lang="ar-SA" b="1" dirty="0" smtClean="0"/>
              <a:t>الأمريكي</a:t>
            </a:r>
            <a:r>
              <a:rPr lang="ar-KW" b="1" dirty="0" smtClean="0"/>
              <a:t>  وعرض ( الليلة الكبيرة  )  المصرى </a:t>
            </a:r>
            <a:endParaRPr lang="ar-KW" dirty="0"/>
          </a:p>
        </p:txBody>
      </p:sp>
      <p:pic>
        <p:nvPicPr>
          <p:cNvPr id="1026" name="Picture 2" descr="فن العرائس الماريونيت الخيوط‎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27" r="34189"/>
          <a:stretch/>
        </p:blipFill>
        <p:spPr bwMode="auto">
          <a:xfrm>
            <a:off x="277768" y="2060848"/>
            <a:ext cx="2194560" cy="363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9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76850"/>
            <a:ext cx="456329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KW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 - 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أشكال 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عرائس الماريونت </a:t>
            </a:r>
            <a:endParaRPr lang="ar-KW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3566" y="726029"/>
            <a:ext cx="2991588" cy="350865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sz="2000" b="1" dirty="0" smtClean="0"/>
              <a:t>عرائس </a:t>
            </a:r>
            <a:r>
              <a:rPr lang="ar-SA" sz="2000" b="1" dirty="0"/>
              <a:t>الماريونت في أوربا: </a:t>
            </a:r>
            <a:endParaRPr lang="ar-KW" sz="2000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sz="2000" b="1" dirty="0"/>
              <a:t>عرائس الماريونت في </a:t>
            </a:r>
            <a:r>
              <a:rPr lang="ar-SA" sz="2000" b="1" dirty="0" smtClean="0"/>
              <a:t>المكسيك</a:t>
            </a:r>
            <a:endParaRPr lang="ar-KW" sz="2000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sz="2000" b="1" dirty="0"/>
              <a:t>عرائس الماريونت في روسيا </a:t>
            </a:r>
            <a:endParaRPr lang="ar-KW" sz="2000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sz="2000" b="1" dirty="0"/>
              <a:t>عرائس الماريونت في الصين </a:t>
            </a:r>
            <a:endParaRPr lang="ar-KW" sz="2000" b="1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sz="2000" b="1" dirty="0"/>
              <a:t>عرائس الماريونت في اليابان </a:t>
            </a:r>
            <a:endParaRPr lang="ar-KW" sz="2000" b="1" dirty="0" smtClean="0"/>
          </a:p>
          <a:p>
            <a:pPr marL="285750" indent="-285750">
              <a:buFontTx/>
              <a:buChar char="-"/>
            </a:pPr>
            <a:endParaRPr lang="ar-KW" b="1" dirty="0" smtClean="0"/>
          </a:p>
          <a:p>
            <a:pPr marL="285750" indent="-285750">
              <a:buFontTx/>
              <a:buChar char="-"/>
            </a:pPr>
            <a:endParaRPr lang="ar-KW" b="1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ar-KW" dirty="0"/>
          </a:p>
        </p:txBody>
      </p:sp>
      <p:sp>
        <p:nvSpPr>
          <p:cNvPr id="6" name="Rectangle 5"/>
          <p:cNvSpPr/>
          <p:nvPr/>
        </p:nvSpPr>
        <p:spPr>
          <a:xfrm>
            <a:off x="20072" y="3356992"/>
            <a:ext cx="894508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KW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 - مكونات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عرائس الماريونت </a:t>
            </a:r>
            <a:endParaRPr lang="ar-KW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sz="2000" b="1" dirty="0"/>
              <a:t>وعروسة الماريونت في ابسط صورها تتكون من </a:t>
            </a:r>
            <a:endParaRPr lang="ar-KW" sz="2000" b="1" dirty="0" smtClean="0"/>
          </a:p>
          <a:p>
            <a:pPr>
              <a:lnSpc>
                <a:spcPct val="150000"/>
              </a:lnSpc>
            </a:pPr>
            <a:r>
              <a:rPr lang="ar-KW" sz="2000" b="1" dirty="0" smtClean="0"/>
              <a:t>1-  </a:t>
            </a:r>
            <a:r>
              <a:rPr lang="ar-SA" sz="2000" b="1" dirty="0" smtClean="0"/>
              <a:t>الرأس </a:t>
            </a:r>
            <a:r>
              <a:rPr lang="ar-KW" sz="2000" b="1" dirty="0" smtClean="0"/>
              <a:t>   2- </a:t>
            </a:r>
            <a:r>
              <a:rPr lang="ar-SA" sz="2000" b="1" dirty="0" smtClean="0"/>
              <a:t>الجزع </a:t>
            </a:r>
            <a:r>
              <a:rPr lang="ar-KW" sz="2000" b="1" dirty="0" smtClean="0"/>
              <a:t>   3 - </a:t>
            </a:r>
            <a:r>
              <a:rPr lang="ar-SA" sz="2000" b="1" dirty="0" smtClean="0"/>
              <a:t>الأطراف </a:t>
            </a:r>
            <a:r>
              <a:rPr lang="ar-KW" sz="2000" b="1" dirty="0" smtClean="0"/>
              <a:t>  4-  </a:t>
            </a:r>
            <a:r>
              <a:rPr lang="ar-SA" sz="2000" b="1" dirty="0" smtClean="0"/>
              <a:t>الأسلاك </a:t>
            </a:r>
            <a:r>
              <a:rPr lang="ar-SA" sz="2000" b="1" dirty="0"/>
              <a:t>المحركة لها </a:t>
            </a:r>
            <a:r>
              <a:rPr lang="ar-KW" sz="2000" b="1" dirty="0" smtClean="0"/>
              <a:t>   5 - </a:t>
            </a:r>
            <a:r>
              <a:rPr lang="ar-SA" sz="2000" b="1" dirty="0" smtClean="0"/>
              <a:t>الميزان</a:t>
            </a:r>
            <a:endParaRPr lang="ar-KW" sz="2000" b="1" dirty="0"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الدمى's instagram photos and videos - Instaghub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981306"/>
            <a:ext cx="1782419" cy="178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عرائس الماريونيت - أحمد صلاح خطاب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4" t="25080" r="65706" b="3864"/>
          <a:stretch/>
        </p:blipFill>
        <p:spPr bwMode="auto">
          <a:xfrm>
            <a:off x="323528" y="3449715"/>
            <a:ext cx="1728192" cy="325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litical Leader Or A Businessman Who Is Guided By Someone Els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6124" r="15625" b="70011"/>
          <a:stretch/>
        </p:blipFill>
        <p:spPr bwMode="auto">
          <a:xfrm>
            <a:off x="2267744" y="5085184"/>
            <a:ext cx="1944216" cy="157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litical Leader Or A Businessman Who Is Guided By Someone Else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23804" r="15628" b="10700"/>
          <a:stretch/>
        </p:blipFill>
        <p:spPr bwMode="auto">
          <a:xfrm>
            <a:off x="4860032" y="5154711"/>
            <a:ext cx="1586489" cy="150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76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-22244"/>
            <a:ext cx="81369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KW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</a:t>
            </a:r>
            <a:r>
              <a:rPr lang="ar-SA" sz="36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الـــرأس</a:t>
            </a:r>
            <a:r>
              <a:rPr lang="ar-SA" sz="36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</a:t>
            </a:r>
            <a:endParaRPr lang="en-US" sz="3600" b="1" dirty="0">
              <a:ln w="1905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>
                <a:solidFill>
                  <a:schemeClr val="bg1"/>
                </a:solidFill>
              </a:rPr>
              <a:t>وتتكون الرأس من مادة علي شيء من الصلابة كالخشب أو الشمع الرقيق أو(عجينة الورق</a:t>
            </a:r>
            <a:r>
              <a:rPr lang="ar-SA" b="1" dirty="0" smtClean="0">
                <a:solidFill>
                  <a:schemeClr val="bg1"/>
                </a:solidFill>
              </a:rPr>
              <a:t>).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>
                <a:solidFill>
                  <a:schemeClr val="bg1"/>
                </a:solidFill>
              </a:rPr>
              <a:t>(عجينة الورق</a:t>
            </a:r>
            <a:r>
              <a:rPr lang="ar-SA" b="1" dirty="0" smtClean="0">
                <a:solidFill>
                  <a:schemeClr val="bg1"/>
                </a:solidFill>
              </a:rPr>
              <a:t>) تعد </a:t>
            </a:r>
            <a:r>
              <a:rPr lang="ar-SA" b="1" dirty="0">
                <a:solidFill>
                  <a:schemeClr val="bg1"/>
                </a:solidFill>
              </a:rPr>
              <a:t>تلك الخامة من أفضل الخامات من حيث الخفة </a:t>
            </a:r>
            <a:r>
              <a:rPr lang="ar-SA" b="1" dirty="0" smtClean="0">
                <a:solidFill>
                  <a:schemeClr val="bg1"/>
                </a:solidFill>
              </a:rPr>
              <a:t>و</a:t>
            </a:r>
            <a:r>
              <a:rPr lang="ar-KW" b="1" dirty="0" smtClean="0">
                <a:solidFill>
                  <a:schemeClr val="bg1"/>
                </a:solidFill>
              </a:rPr>
              <a:t>طرق </a:t>
            </a:r>
            <a:r>
              <a:rPr lang="ar-SA" b="1" dirty="0" smtClean="0">
                <a:solidFill>
                  <a:schemeClr val="bg1"/>
                </a:solidFill>
              </a:rPr>
              <a:t>المعالجة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غالباً </a:t>
            </a:r>
            <a:r>
              <a:rPr lang="ar-SA" b="1" dirty="0">
                <a:solidFill>
                  <a:schemeClr val="bg1"/>
                </a:solidFill>
              </a:rPr>
              <a:t>ما تكون  الرأس والرقبة قطعة واحدة متصلة بالجزع عن طريق مفصلات،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وتكتسب </a:t>
            </a:r>
            <a:r>
              <a:rPr lang="ar-SA" b="1" dirty="0">
                <a:solidFill>
                  <a:schemeClr val="bg1"/>
                </a:solidFill>
              </a:rPr>
              <a:t>العروسة شخصيتها </a:t>
            </a:r>
            <a:r>
              <a:rPr lang="ar-SA" b="1" dirty="0" smtClean="0">
                <a:solidFill>
                  <a:schemeClr val="bg1"/>
                </a:solidFill>
              </a:rPr>
              <a:t>عن طريق</a:t>
            </a:r>
            <a:r>
              <a:rPr lang="ar-KW" b="1" dirty="0" smtClean="0">
                <a:solidFill>
                  <a:schemeClr val="bg1"/>
                </a:solidFill>
              </a:rPr>
              <a:t> الرأس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الدمى's instagram photos and videos - Instaghub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4798"/>
            <a:ext cx="1853520" cy="173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33424" y="2295560"/>
            <a:ext cx="7083464" cy="4262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الجــزع والأطـراف: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ويتكون جسم العروسة من أجزاء منفصلة </a:t>
            </a:r>
            <a:r>
              <a:rPr lang="ar-KW" b="1" dirty="0" smtClean="0">
                <a:solidFill>
                  <a:schemeClr val="bg1"/>
                </a:solidFill>
              </a:rPr>
              <a:t>ك</a:t>
            </a:r>
            <a:r>
              <a:rPr lang="ar-SA" b="1" dirty="0" smtClean="0">
                <a:solidFill>
                  <a:schemeClr val="bg1"/>
                </a:solidFill>
              </a:rPr>
              <a:t>الرقبة الأكتاف الوسط الأرداف الساقين القدمين الركبة الذراعين اليدين </a:t>
            </a:r>
            <a:r>
              <a:rPr lang="ar-KW" b="1" dirty="0" smtClean="0">
                <a:solidFill>
                  <a:schemeClr val="bg1"/>
                </a:solidFill>
              </a:rPr>
              <a:t>و</a:t>
            </a:r>
            <a:r>
              <a:rPr lang="ar-SA" b="1" dirty="0" smtClean="0">
                <a:solidFill>
                  <a:schemeClr val="bg1"/>
                </a:solidFill>
              </a:rPr>
              <a:t>يصنع من الخشب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تتحرك </a:t>
            </a:r>
            <a:r>
              <a:rPr lang="ar-SA" b="1" dirty="0">
                <a:solidFill>
                  <a:schemeClr val="bg1"/>
                </a:solidFill>
              </a:rPr>
              <a:t>فيه الأطراف بواسطة مفاصل من المعدن او الجلد او القماش او الخيط الغليظ </a:t>
            </a:r>
            <a:endParaRPr lang="ar-KW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الجزع </a:t>
            </a:r>
            <a:r>
              <a:rPr lang="ar-SA" b="1" dirty="0">
                <a:solidFill>
                  <a:schemeClr val="bg1"/>
                </a:solidFill>
              </a:rPr>
              <a:t>عادة اثقل من الساقين حتى يحدث </a:t>
            </a:r>
            <a:r>
              <a:rPr lang="ar-SA" b="1" dirty="0" smtClean="0">
                <a:solidFill>
                  <a:schemeClr val="bg1"/>
                </a:solidFill>
              </a:rPr>
              <a:t>توازن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يميز </a:t>
            </a:r>
            <a:r>
              <a:rPr lang="ar-SA" b="1" dirty="0">
                <a:solidFill>
                  <a:schemeClr val="bg1"/>
                </a:solidFill>
              </a:rPr>
              <a:t>الجسم </a:t>
            </a:r>
            <a:r>
              <a:rPr lang="ar-KW" b="1" dirty="0" smtClean="0">
                <a:solidFill>
                  <a:schemeClr val="bg1"/>
                </a:solidFill>
              </a:rPr>
              <a:t>احيانا </a:t>
            </a:r>
            <a:r>
              <a:rPr lang="ar-SA" b="1" dirty="0" smtClean="0">
                <a:solidFill>
                  <a:schemeClr val="bg1"/>
                </a:solidFill>
              </a:rPr>
              <a:t>شخصية </a:t>
            </a:r>
            <a:r>
              <a:rPr lang="ar-SA" b="1" dirty="0">
                <a:solidFill>
                  <a:schemeClr val="bg1"/>
                </a:solidFill>
              </a:rPr>
              <a:t>العروسة </a:t>
            </a:r>
            <a:r>
              <a:rPr lang="ar-KW" b="1" dirty="0" smtClean="0">
                <a:solidFill>
                  <a:schemeClr val="bg1"/>
                </a:solidFill>
              </a:rPr>
              <a:t>ف</a:t>
            </a:r>
            <a:r>
              <a:rPr lang="ar-SA" b="1" dirty="0" smtClean="0">
                <a:solidFill>
                  <a:schemeClr val="bg1"/>
                </a:solidFill>
              </a:rPr>
              <a:t>كبيرة </a:t>
            </a:r>
            <a:r>
              <a:rPr lang="ar-SA" b="1" dirty="0">
                <a:solidFill>
                  <a:schemeClr val="bg1"/>
                </a:solidFill>
              </a:rPr>
              <a:t>الحجم  </a:t>
            </a:r>
            <a:r>
              <a:rPr lang="ar-KW" b="1" dirty="0" smtClean="0">
                <a:solidFill>
                  <a:schemeClr val="bg1"/>
                </a:solidFill>
              </a:rPr>
              <a:t>تمثل </a:t>
            </a:r>
            <a:r>
              <a:rPr lang="ar-SA" b="1" dirty="0" smtClean="0">
                <a:solidFill>
                  <a:schemeClr val="bg1"/>
                </a:solidFill>
              </a:rPr>
              <a:t>شخص </a:t>
            </a:r>
            <a:r>
              <a:rPr lang="ar-SA" b="1" dirty="0">
                <a:solidFill>
                  <a:schemeClr val="bg1"/>
                </a:solidFill>
              </a:rPr>
              <a:t>واثق </a:t>
            </a:r>
            <a:r>
              <a:rPr lang="ar-SA" b="1" dirty="0" smtClean="0">
                <a:solidFill>
                  <a:schemeClr val="bg1"/>
                </a:solidFill>
              </a:rPr>
              <a:t>أو </a:t>
            </a:r>
            <a:r>
              <a:rPr lang="ar-SA" b="1" dirty="0">
                <a:solidFill>
                  <a:schemeClr val="bg1"/>
                </a:solidFill>
              </a:rPr>
              <a:t>سياسي أو </a:t>
            </a:r>
            <a:r>
              <a:rPr lang="ar-SA" b="1" dirty="0" smtClean="0">
                <a:solidFill>
                  <a:schemeClr val="bg1"/>
                </a:solidFill>
              </a:rPr>
              <a:t>شرير.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و غالبا ما تصنع الأطراف من الخشب البلاستيكي وخاصا الذراعين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أما </a:t>
            </a:r>
            <a:r>
              <a:rPr lang="ar-SA" b="1" dirty="0">
                <a:solidFill>
                  <a:schemeClr val="bg1"/>
                </a:solidFill>
              </a:rPr>
              <a:t>السيقان  فهي تعد أساس كتلة العروسة، لكنها ليست ثقيلة لذلك تصنع من أنواع الأخشاب المطاطية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KW" b="1" dirty="0" smtClean="0">
                <a:solidFill>
                  <a:schemeClr val="bg1"/>
                </a:solidFill>
              </a:rPr>
              <a:t>تصنع احيانا </a:t>
            </a:r>
            <a:r>
              <a:rPr lang="ar-SA" b="1" dirty="0" smtClean="0">
                <a:solidFill>
                  <a:schemeClr val="bg1"/>
                </a:solidFill>
              </a:rPr>
              <a:t>من </a:t>
            </a:r>
            <a:r>
              <a:rPr lang="ar-KW" b="1" dirty="0" smtClean="0">
                <a:solidFill>
                  <a:schemeClr val="bg1"/>
                </a:solidFill>
              </a:rPr>
              <a:t>الفلين  او </a:t>
            </a:r>
            <a:r>
              <a:rPr lang="ar-SA" b="1" dirty="0" smtClean="0">
                <a:solidFill>
                  <a:schemeClr val="bg1"/>
                </a:solidFill>
              </a:rPr>
              <a:t>نشارة </a:t>
            </a:r>
            <a:r>
              <a:rPr lang="ar-SA" b="1" dirty="0">
                <a:solidFill>
                  <a:schemeClr val="bg1"/>
                </a:solidFill>
              </a:rPr>
              <a:t>الخشب </a:t>
            </a:r>
            <a:r>
              <a:rPr lang="ar-SA" b="1" dirty="0" smtClean="0">
                <a:solidFill>
                  <a:schemeClr val="bg1"/>
                </a:solidFill>
              </a:rPr>
              <a:t>أو </a:t>
            </a:r>
            <a:r>
              <a:rPr lang="ar-SA" b="1" dirty="0">
                <a:solidFill>
                  <a:schemeClr val="bg1"/>
                </a:solidFill>
              </a:rPr>
              <a:t>القماش أو الورق المضغوط،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عرائس الماريونيت - أحمد صلاح خطاب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4" t="25080" r="65706" b="3864"/>
          <a:stretch/>
        </p:blipFill>
        <p:spPr bwMode="auto">
          <a:xfrm>
            <a:off x="323528" y="3329767"/>
            <a:ext cx="1728192" cy="325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  <a:alpha val="56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9650"/>
            <a:ext cx="8136904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الملابس</a:t>
            </a:r>
            <a:endParaRPr lang="ar-KW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كاريكاتورية ذات </a:t>
            </a:r>
            <a:r>
              <a:rPr lang="ar-SA" b="1" dirty="0">
                <a:solidFill>
                  <a:schemeClr val="bg1"/>
                </a:solidFill>
              </a:rPr>
              <a:t>ألوان </a:t>
            </a:r>
            <a:r>
              <a:rPr lang="ar-SA" b="1" dirty="0" smtClean="0">
                <a:solidFill>
                  <a:schemeClr val="bg1"/>
                </a:solidFill>
              </a:rPr>
              <a:t>زاهية</a:t>
            </a:r>
            <a:r>
              <a:rPr lang="ar-KW" b="1" dirty="0" smtClean="0">
                <a:solidFill>
                  <a:schemeClr val="bg1"/>
                </a:solidFill>
              </a:rPr>
              <a:t> 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لابد </a:t>
            </a:r>
            <a:r>
              <a:rPr lang="ar-SA" b="1" dirty="0">
                <a:solidFill>
                  <a:schemeClr val="bg1"/>
                </a:solidFill>
              </a:rPr>
              <a:t>أن تكون ملابسها بسيطة </a:t>
            </a:r>
            <a:r>
              <a:rPr lang="ar-SA" b="1" dirty="0" smtClean="0">
                <a:solidFill>
                  <a:schemeClr val="bg1"/>
                </a:solidFill>
              </a:rPr>
              <a:t>جداً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KW" b="1" dirty="0" smtClean="0">
                <a:solidFill>
                  <a:srgbClr val="FF0000"/>
                </a:solidFill>
              </a:rPr>
              <a:t>علل 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ولأنها عرائس تري عن بعد </a:t>
            </a:r>
            <a:r>
              <a:rPr lang="ar-KW" b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يجب </a:t>
            </a:r>
            <a:r>
              <a:rPr lang="ar-SA" b="1" dirty="0">
                <a:solidFill>
                  <a:schemeClr val="bg1"/>
                </a:solidFill>
              </a:rPr>
              <a:t>أن تكون الملابس فضفاضة ومخيطة من الظهر .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تلبس </a:t>
            </a:r>
            <a:r>
              <a:rPr lang="ar-SA" b="1" dirty="0">
                <a:solidFill>
                  <a:schemeClr val="bg1"/>
                </a:solidFill>
              </a:rPr>
              <a:t>العروسة ملابسها قبل وضع </a:t>
            </a:r>
            <a:r>
              <a:rPr lang="ar-SA" b="1" dirty="0" smtClean="0">
                <a:solidFill>
                  <a:schemeClr val="bg1"/>
                </a:solidFill>
              </a:rPr>
              <a:t>الخيوط </a:t>
            </a:r>
            <a:r>
              <a:rPr lang="ar-SA" b="1" dirty="0">
                <a:solidFill>
                  <a:schemeClr val="bg1"/>
                </a:solidFill>
              </a:rPr>
              <a:t>. </a:t>
            </a:r>
            <a:endParaRPr lang="en-US" sz="3600" b="1" dirty="0">
              <a:ln w="1905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Buy Pinocchio Marionette | size 13&quot;, code RK035 | Gallery Czech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240"/>
            <a:ext cx="1931518" cy="213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6651" y="2042200"/>
            <a:ext cx="7229845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الخيوط المحــركة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للعروســة 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74638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سميت بذات </a:t>
            </a:r>
            <a:r>
              <a:rPr lang="ar-SA" b="1" dirty="0">
                <a:solidFill>
                  <a:schemeClr val="bg1"/>
                </a:solidFill>
              </a:rPr>
              <a:t>الخيوط لأنها تتحرك عن طريق الخيوط </a:t>
            </a:r>
            <a:r>
              <a:rPr lang="ar-SA" b="1" dirty="0" smtClean="0">
                <a:solidFill>
                  <a:schemeClr val="bg1"/>
                </a:solidFill>
              </a:rPr>
              <a:t>،</a:t>
            </a:r>
            <a:r>
              <a:rPr lang="ar-KW" b="1" dirty="0" smtClean="0">
                <a:solidFill>
                  <a:schemeClr val="bg1"/>
                </a:solidFill>
              </a:rPr>
              <a:t>فهى </a:t>
            </a:r>
            <a:r>
              <a:rPr lang="ar-SA" b="1" dirty="0" smtClean="0">
                <a:solidFill>
                  <a:schemeClr val="bg1"/>
                </a:solidFill>
              </a:rPr>
              <a:t>اكثر </a:t>
            </a:r>
            <a:r>
              <a:rPr lang="ar-SA" b="1" dirty="0">
                <a:solidFill>
                  <a:schemeClr val="bg1"/>
                </a:solidFill>
              </a:rPr>
              <a:t>أنواع العرائس حيوية </a:t>
            </a:r>
            <a:r>
              <a:rPr lang="ar-SA" b="1" dirty="0" smtClean="0">
                <a:solidFill>
                  <a:schemeClr val="bg1"/>
                </a:solidFill>
              </a:rPr>
              <a:t>وتعقيداً.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74638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تثبت </a:t>
            </a:r>
            <a:r>
              <a:rPr lang="ar-SA" b="1" dirty="0">
                <a:solidFill>
                  <a:schemeClr val="bg1"/>
                </a:solidFill>
              </a:rPr>
              <a:t>الخيوط بجسم </a:t>
            </a:r>
            <a:r>
              <a:rPr lang="ar-SA" b="1" dirty="0" smtClean="0">
                <a:solidFill>
                  <a:schemeClr val="bg1"/>
                </a:solidFill>
              </a:rPr>
              <a:t>العروسة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</a:p>
          <a:p>
            <a:pPr marL="274638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تثبت في حامل علي شكل صليب . </a:t>
            </a:r>
            <a:r>
              <a:rPr lang="ar-KW" b="1" dirty="0" smtClean="0">
                <a:solidFill>
                  <a:schemeClr val="bg1"/>
                </a:solidFill>
              </a:rPr>
              <a:t>ف</a:t>
            </a:r>
            <a:r>
              <a:rPr lang="ar-SA" b="1" dirty="0" smtClean="0">
                <a:solidFill>
                  <a:schemeClr val="bg1"/>
                </a:solidFill>
              </a:rPr>
              <a:t>هناك </a:t>
            </a:r>
            <a:r>
              <a:rPr lang="ar-SA" b="1" dirty="0">
                <a:solidFill>
                  <a:schemeClr val="bg1"/>
                </a:solidFill>
              </a:rPr>
              <a:t>خيط لكل يد وقدم ، وواحد للرأس و أخر للخصر ويمكن إضافة خيوط أخرى لإنجاز حركات أخرى ،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274638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تصنع الخيوط </a:t>
            </a:r>
            <a:r>
              <a:rPr lang="ar-SA" b="1" dirty="0">
                <a:solidFill>
                  <a:schemeClr val="bg1"/>
                </a:solidFill>
              </a:rPr>
              <a:t>من نايلون رفيع شديد المتانة</a:t>
            </a:r>
            <a:r>
              <a:rPr lang="ar-SA" b="1" baseline="30000" dirty="0">
                <a:solidFill>
                  <a:schemeClr val="bg1"/>
                </a:solidFill>
              </a:rPr>
              <a:t> </a:t>
            </a:r>
            <a:r>
              <a:rPr lang="ar-KW" b="1" baseline="30000" dirty="0">
                <a:solidFill>
                  <a:schemeClr val="bg1"/>
                </a:solidFill>
              </a:rPr>
              <a:t> </a:t>
            </a:r>
            <a:r>
              <a:rPr lang="ar-KW" b="1" baseline="30000" dirty="0" smtClean="0">
                <a:solidFill>
                  <a:schemeClr val="bg1"/>
                </a:solidFill>
              </a:rPr>
              <a:t>،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أو </a:t>
            </a:r>
            <a:r>
              <a:rPr lang="ar-SA" b="1" dirty="0">
                <a:solidFill>
                  <a:schemeClr val="bg1"/>
                </a:solidFill>
              </a:rPr>
              <a:t>من خيط </a:t>
            </a:r>
            <a:r>
              <a:rPr lang="ar-SA" b="1" dirty="0" smtClean="0">
                <a:solidFill>
                  <a:schemeClr val="bg1"/>
                </a:solidFill>
              </a:rPr>
              <a:t>قوي (</a:t>
            </a:r>
            <a:r>
              <a:rPr lang="ar-SA" b="1" dirty="0">
                <a:solidFill>
                  <a:schemeClr val="bg1"/>
                </a:solidFill>
              </a:rPr>
              <a:t>الداكرون المضفر ).</a:t>
            </a:r>
            <a:endParaRPr lang="en-US" dirty="0">
              <a:solidFill>
                <a:schemeClr val="bg1"/>
              </a:solidFill>
            </a:endParaRPr>
          </a:p>
          <a:p>
            <a:pPr marL="274638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يجب تشميع</a:t>
            </a:r>
            <a:r>
              <a:rPr lang="ar-KW" b="1" dirty="0" smtClean="0">
                <a:solidFill>
                  <a:schemeClr val="bg1"/>
                </a:solidFill>
              </a:rPr>
              <a:t> الخيوط 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بشمع العسل بشكل دوري </a:t>
            </a:r>
            <a:r>
              <a:rPr lang="ar-KW" b="1" dirty="0" smtClean="0">
                <a:solidFill>
                  <a:srgbClr val="FF0000"/>
                </a:solidFill>
              </a:rPr>
              <a:t>علل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لتقويتها </a:t>
            </a:r>
            <a:r>
              <a:rPr lang="ar-SA" b="1" dirty="0">
                <a:solidFill>
                  <a:schemeClr val="bg1"/>
                </a:solidFill>
              </a:rPr>
              <a:t>من أن تبلي أو تتشابك معاً </a:t>
            </a:r>
            <a:endParaRPr lang="ar-KW" b="1" dirty="0">
              <a:solidFill>
                <a:schemeClr val="bg1"/>
              </a:solidFill>
            </a:endParaRPr>
          </a:p>
          <a:p>
            <a:pPr marL="274638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يمر </a:t>
            </a:r>
            <a:r>
              <a:rPr lang="ar-SA" b="1" dirty="0">
                <a:solidFill>
                  <a:schemeClr val="bg1"/>
                </a:solidFill>
              </a:rPr>
              <a:t>الخيط داخل عروة خطاف مثبت بالعروسة 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KW" b="1" dirty="0" smtClean="0">
                <a:solidFill>
                  <a:srgbClr val="FF0000"/>
                </a:solidFill>
              </a:rPr>
              <a:t>علل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لتسمح </a:t>
            </a:r>
            <a:r>
              <a:rPr lang="ar-SA" b="1" dirty="0">
                <a:solidFill>
                  <a:schemeClr val="bg1"/>
                </a:solidFill>
              </a:rPr>
              <a:t>له بالانزلاق.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182563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KW" b="1" dirty="0" smtClean="0">
                <a:solidFill>
                  <a:schemeClr val="bg1"/>
                </a:solidFill>
              </a:rPr>
              <a:t>يت</a:t>
            </a:r>
            <a:r>
              <a:rPr lang="ar-SA" b="1" dirty="0" smtClean="0">
                <a:solidFill>
                  <a:schemeClr val="bg1"/>
                </a:solidFill>
              </a:rPr>
              <a:t>صل طرفا الخيط </a:t>
            </a:r>
            <a:r>
              <a:rPr lang="ar-KW" b="1" dirty="0" smtClean="0">
                <a:solidFill>
                  <a:schemeClr val="bg1"/>
                </a:solidFill>
              </a:rPr>
              <a:t>ب</a:t>
            </a:r>
            <a:r>
              <a:rPr lang="ar-SA" b="1" dirty="0" smtClean="0">
                <a:solidFill>
                  <a:schemeClr val="bg1"/>
                </a:solidFill>
              </a:rPr>
              <a:t>عضوين متناظري</a:t>
            </a:r>
            <a:endParaRPr lang="ar-KW" b="1" dirty="0" smtClean="0">
              <a:solidFill>
                <a:schemeClr val="bg1"/>
              </a:solidFill>
            </a:endParaRPr>
          </a:p>
          <a:p>
            <a:pPr marL="182563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baseline="30000" dirty="0" smtClean="0">
                <a:solidFill>
                  <a:schemeClr val="bg1"/>
                </a:solidFill>
              </a:rPr>
              <a:t> </a:t>
            </a:r>
            <a:r>
              <a:rPr lang="ar-KW" b="1" dirty="0">
                <a:solidFill>
                  <a:schemeClr val="bg1"/>
                </a:solidFill>
              </a:rPr>
              <a:t>ت</a:t>
            </a:r>
            <a:r>
              <a:rPr lang="ar-SA" b="1" dirty="0" smtClean="0">
                <a:solidFill>
                  <a:schemeClr val="bg1"/>
                </a:solidFill>
              </a:rPr>
              <a:t>تدلى الخيوط حتى تلامس أقدام العروسة الأرض في وضعها الرأسي أى تكون </a:t>
            </a:r>
            <a:r>
              <a:rPr lang="ar-KW" b="1" dirty="0" smtClean="0">
                <a:solidFill>
                  <a:schemeClr val="bg1"/>
                </a:solidFill>
              </a:rPr>
              <a:t>غير مشدودة </a:t>
            </a:r>
          </a:p>
          <a:p>
            <a:pPr marL="182563" lvl="1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عدد الخيوط يتراوح بين واحد إلى أربعين علي أساس حجم ودور العروسة ،ويفضل قلة عدد</a:t>
            </a:r>
            <a:r>
              <a:rPr lang="ar-KW" b="1" dirty="0" smtClean="0">
                <a:solidFill>
                  <a:schemeClr val="bg1"/>
                </a:solidFill>
              </a:rPr>
              <a:t>ها</a:t>
            </a:r>
            <a:endParaRPr lang="en-US" b="1" dirty="0">
              <a:ln w="1905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6" name="Picture 4" descr="FUN FACTORY - Wooden 'Pinocchio' Marionette Puppet | Timbertime Toy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t="5651" r="25350" b="2558"/>
          <a:stretch/>
        </p:blipFill>
        <p:spPr bwMode="auto">
          <a:xfrm>
            <a:off x="323528" y="3573016"/>
            <a:ext cx="180020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  <a:alpha val="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TextBox 5"/>
          <p:cNvSpPr txBox="1"/>
          <p:nvPr/>
        </p:nvSpPr>
        <p:spPr>
          <a:xfrm>
            <a:off x="2339752" y="332656"/>
            <a:ext cx="6480719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- الميــــزان  :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>
                <a:solidFill>
                  <a:schemeClr val="bg1"/>
                </a:solidFill>
              </a:rPr>
              <a:t>تتحرك عروسة الماريونت بواسطة أداة  تسمي (الميزان ) تتحرك أفقيا فوق العروسة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 تتدلى </a:t>
            </a:r>
            <a:r>
              <a:rPr lang="ar-KW" b="1" dirty="0" smtClean="0">
                <a:solidFill>
                  <a:schemeClr val="bg1"/>
                </a:solidFill>
              </a:rPr>
              <a:t>من الميزان </a:t>
            </a:r>
            <a:r>
              <a:rPr lang="ar-SA" b="1" dirty="0" smtClean="0">
                <a:solidFill>
                  <a:schemeClr val="bg1"/>
                </a:solidFill>
              </a:rPr>
              <a:t>الخيوط </a:t>
            </a:r>
            <a:r>
              <a:rPr lang="ar-SA" b="1" dirty="0">
                <a:solidFill>
                  <a:schemeClr val="bg1"/>
                </a:solidFill>
              </a:rPr>
              <a:t>لتتصل </a:t>
            </a:r>
            <a:r>
              <a:rPr lang="ar-SA" b="1" dirty="0" smtClean="0">
                <a:solidFill>
                  <a:schemeClr val="bg1"/>
                </a:solidFill>
              </a:rPr>
              <a:t>بأجز</a:t>
            </a:r>
            <a:r>
              <a:rPr lang="ar-KW" b="1" dirty="0" smtClean="0">
                <a:solidFill>
                  <a:schemeClr val="bg1"/>
                </a:solidFill>
              </a:rPr>
              <a:t>ء العروسة </a:t>
            </a:r>
            <a:r>
              <a:rPr lang="ar-SA" b="1" dirty="0" smtClean="0">
                <a:solidFill>
                  <a:schemeClr val="bg1"/>
                </a:solidFill>
              </a:rPr>
              <a:t>لمتحركة</a:t>
            </a:r>
            <a:r>
              <a:rPr lang="ar-SA" b="1" baseline="30000" dirty="0" smtClean="0">
                <a:solidFill>
                  <a:schemeClr val="bg1"/>
                </a:solidFill>
              </a:rPr>
              <a:t> </a:t>
            </a:r>
            <a:endParaRPr lang="ar-KW" b="1" dirty="0">
              <a:solidFill>
                <a:schemeClr val="bg1"/>
              </a:solidFill>
            </a:endParaRP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هو </a:t>
            </a:r>
            <a:r>
              <a:rPr lang="ar-SA" b="1" dirty="0">
                <a:solidFill>
                  <a:schemeClr val="bg1"/>
                </a:solidFill>
              </a:rPr>
              <a:t>عبارة عن  عدد من السيقان الخشبية يمسك بها اللاعب ويحركها من فوق المسرح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يتخذ </a:t>
            </a:r>
            <a:r>
              <a:rPr lang="ar-SA" b="1" dirty="0">
                <a:solidFill>
                  <a:schemeClr val="bg1"/>
                </a:solidFill>
              </a:rPr>
              <a:t>شكل (الصليب) ،وتثبت به الخيوط 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يثبت </a:t>
            </a:r>
            <a:r>
              <a:rPr lang="ar-SA" b="1" dirty="0">
                <a:solidFill>
                  <a:schemeClr val="bg1"/>
                </a:solidFill>
              </a:rPr>
              <a:t>الخيط المتصل بالرأس عند نقطة تقاطع الساقين </a:t>
            </a:r>
            <a:r>
              <a:rPr lang="ar-KW" b="1" dirty="0" smtClean="0">
                <a:solidFill>
                  <a:srgbClr val="FF0000"/>
                </a:solidFill>
              </a:rPr>
              <a:t>علل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لحمل </a:t>
            </a:r>
            <a:r>
              <a:rPr lang="ar-SA" b="1" dirty="0">
                <a:solidFill>
                  <a:schemeClr val="bg1"/>
                </a:solidFill>
              </a:rPr>
              <a:t>العروسة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>
                <a:solidFill>
                  <a:schemeClr val="bg1"/>
                </a:solidFill>
              </a:rPr>
              <a:t>يثبت </a:t>
            </a:r>
            <a:r>
              <a:rPr lang="ar-SA" b="1" dirty="0">
                <a:solidFill>
                  <a:schemeClr val="bg1"/>
                </a:solidFill>
              </a:rPr>
              <a:t>خيط طويل عند كل نهاية ساق والذى يتصل بالجزاء المحركة للعروسة </a:t>
            </a:r>
            <a:endParaRPr lang="ar-KW" b="1" dirty="0" smtClean="0">
              <a:solidFill>
                <a:schemeClr val="bg1"/>
              </a:solidFill>
            </a:endParaRP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ar-KW" b="1" dirty="0" smtClean="0">
                <a:solidFill>
                  <a:schemeClr val="bg1"/>
                </a:solidFill>
              </a:rPr>
              <a:t>تتخذ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ذلك الاسم 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KW" b="1" dirty="0" smtClean="0">
                <a:solidFill>
                  <a:srgbClr val="FF0000"/>
                </a:solidFill>
              </a:rPr>
              <a:t>علل</a:t>
            </a:r>
            <a:r>
              <a:rPr lang="ar-KW" b="1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لأنه </a:t>
            </a:r>
            <a:r>
              <a:rPr lang="ar-SA" b="1" dirty="0">
                <a:solidFill>
                  <a:schemeClr val="bg1"/>
                </a:solidFill>
              </a:rPr>
              <a:t>ميزان للعروسة ،يسمح بحملها بشكل سهل </a:t>
            </a:r>
            <a:r>
              <a:rPr lang="ar-SA" b="1" dirty="0" smtClean="0">
                <a:solidFill>
                  <a:schemeClr val="bg1"/>
                </a:solidFill>
              </a:rPr>
              <a:t>وطبيعي.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8" descr="Political Leader Or A Businessman Who Is Guided By Someone Els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6124" r="15625" b="76304"/>
          <a:stretch/>
        </p:blipFill>
        <p:spPr bwMode="auto">
          <a:xfrm>
            <a:off x="3995936" y="4509120"/>
            <a:ext cx="2952328" cy="176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olitical Leader Or A Businessman Who Is Guided By Someone Els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6125" r="15625" b="9367"/>
          <a:stretch/>
        </p:blipFill>
        <p:spPr bwMode="auto">
          <a:xfrm>
            <a:off x="179512" y="3178817"/>
            <a:ext cx="2706299" cy="341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475656" y="357301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376461" y="3406140"/>
            <a:ext cx="166875" cy="948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30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-107379"/>
            <a:ext cx="6048672" cy="69711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جـ </a:t>
            </a:r>
            <a:r>
              <a:rPr lang="en-US" sz="2800" b="1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– </a:t>
            </a:r>
            <a:r>
              <a:rPr lang="ar-SA" sz="2800" b="1" i="1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تحريك عروسة الماريونــــت :</a:t>
            </a:r>
            <a:endParaRPr lang="en-US" sz="2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/>
              <a:t>  تجمع عروسة الماريونت بين اتساع مجال الحركة وليونة التحريك </a:t>
            </a:r>
            <a:r>
              <a:rPr lang="ar-SA" b="1" dirty="0" smtClean="0">
                <a:solidFill>
                  <a:srgbClr val="002060"/>
                </a:solidFill>
              </a:rPr>
              <a:t>،</a:t>
            </a:r>
            <a:r>
              <a:rPr lang="ar-KW" b="1" dirty="0" smtClean="0">
                <a:solidFill>
                  <a:srgbClr val="C00000"/>
                </a:solidFill>
              </a:rPr>
              <a:t>علل</a:t>
            </a:r>
            <a:r>
              <a:rPr lang="ar-KW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/>
              <a:t>تلعب </a:t>
            </a:r>
            <a:r>
              <a:rPr lang="ar-SA" b="1" dirty="0"/>
              <a:t>أدوار القفز والسباحة والاكروبات</a:t>
            </a:r>
            <a:r>
              <a:rPr lang="ar-SA" b="1" baseline="30000" dirty="0"/>
              <a:t> </a:t>
            </a:r>
            <a:endParaRPr lang="ar-KW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حيث </a:t>
            </a:r>
            <a:r>
              <a:rPr lang="ar-SA" b="1" dirty="0"/>
              <a:t>يسهل عليها تحريك كافة أجزائها . فهي تتحرك  عن طريق جذب الخيوط</a:t>
            </a:r>
            <a:r>
              <a:rPr lang="ar-SA" b="1" dirty="0" smtClean="0"/>
              <a:t>.</a:t>
            </a:r>
            <a:endParaRPr lang="ar-KW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.</a:t>
            </a:r>
            <a:r>
              <a:rPr lang="ar-SA" b="1" dirty="0"/>
              <a:t>وتلك العرائس تحرك ساقاها بحرية وسهولة ،و اللاعب يكون اعلي المسرح غير ظاهر </a:t>
            </a:r>
            <a:r>
              <a:rPr lang="ar-SA" b="1" dirty="0" smtClean="0"/>
              <a:t>،</a:t>
            </a:r>
            <a:endParaRPr lang="ar-KW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b="1" dirty="0" smtClean="0"/>
              <a:t>هي </a:t>
            </a:r>
            <a:r>
              <a:rPr lang="ar-SA" b="1" dirty="0"/>
              <a:t>تحتاج إلى لاعب </a:t>
            </a:r>
            <a:r>
              <a:rPr lang="ar-SA" b="1" dirty="0" smtClean="0"/>
              <a:t>ماه</a:t>
            </a:r>
            <a:r>
              <a:rPr lang="ar-KW" b="1" dirty="0" smtClean="0"/>
              <a:t>ر</a:t>
            </a:r>
            <a:r>
              <a:rPr lang="ar-KW" b="1" dirty="0" smtClean="0">
                <a:solidFill>
                  <a:srgbClr val="FF0000"/>
                </a:solidFill>
              </a:rPr>
              <a:t> </a:t>
            </a:r>
            <a:r>
              <a:rPr lang="ar-KW" b="1" dirty="0" smtClean="0">
                <a:solidFill>
                  <a:srgbClr val="C00000"/>
                </a:solidFill>
              </a:rPr>
              <a:t>علل</a:t>
            </a:r>
            <a:r>
              <a:rPr lang="ar-KW" b="1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/>
              <a:t>لكونها </a:t>
            </a:r>
            <a:r>
              <a:rPr lang="ar-SA" b="1" dirty="0"/>
              <a:t>اصعب العرائس في التحريك 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ar-S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وترجع صعوبة تحريكها للأسباب التالية: 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b="1" dirty="0"/>
              <a:t>بعد المسافة بين اللاعب و العروسة لا يمكنه من التحكم فيها </a:t>
            </a:r>
            <a:endParaRPr lang="ar-KW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ar-SA" b="1" dirty="0" smtClean="0"/>
              <a:t>تجمع </a:t>
            </a:r>
            <a:r>
              <a:rPr lang="ar-SA" b="1" dirty="0"/>
              <a:t>عدد كبير من الخيوط في أيدي اللاعب، يتطلب قدر كبير من المهارة والدقة </a:t>
            </a:r>
            <a:endParaRPr lang="ar-KW" b="1" dirty="0" smtClean="0"/>
          </a:p>
          <a:p>
            <a:pPr>
              <a:lnSpc>
                <a:spcPct val="150000"/>
              </a:lnSpc>
            </a:pPr>
            <a:r>
              <a:rPr lang="ar-S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وتتعدد </a:t>
            </a:r>
            <a:r>
              <a:rPr lang="ar-S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تقنيات تحريك العروسة كما ذكرنا مسبقاً وفيما يلي عرض لبعضها: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b="1" dirty="0">
                <a:solidFill>
                  <a:srgbClr val="002060"/>
                </a:solidFill>
              </a:rPr>
              <a:t>-   </a:t>
            </a:r>
            <a:r>
              <a:rPr lang="ar-SA" b="1" dirty="0"/>
              <a:t>يمكن تحريك الميزان وإمالته مع جذب الخيوط نفسها لتحريك أطراف الجسم. 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ar-SA" b="1" dirty="0"/>
              <a:t>-   يمكن إمالة الصليب للتعبير عن المشي والقفز والرقص .وتعد إدارة الرأس تقنية اكثر حنكة</a:t>
            </a:r>
            <a:endParaRPr lang="en-US" b="1" dirty="0"/>
          </a:p>
        </p:txBody>
      </p:sp>
      <p:pic>
        <p:nvPicPr>
          <p:cNvPr id="5122" name="Picture 2" descr="Photos for event ورشة عرائس الماريونت | Totally Egyp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2" y="2492896"/>
            <a:ext cx="2656594" cy="353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0" y="19472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5000"/>
                </a:srgbClr>
              </a:gs>
              <a:gs pos="50000">
                <a:srgbClr val="FFFF00">
                  <a:tint val="44500"/>
                  <a:satMod val="160000"/>
                  <a:alpha val="6200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4709160"/>
          </a:xfrm>
        </p:spPr>
        <p:txBody>
          <a:bodyPr>
            <a:normAutofit fontScale="25000" lnSpcReduction="20000"/>
          </a:bodyPr>
          <a:lstStyle/>
          <a:p>
            <a:pPr marL="651510" indent="-514350">
              <a:buAutoNum type="arabic1Minus" startAt="8"/>
            </a:pPr>
            <a:r>
              <a:rPr lang="ar-SA" sz="1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المميزات </a:t>
            </a:r>
            <a:r>
              <a:rPr lang="ar-SA" sz="1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الفنية لعرائس </a:t>
            </a:r>
            <a:r>
              <a:rPr lang="ar-SA" sz="1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الماريونت:</a:t>
            </a:r>
            <a:endParaRPr lang="ar-KW" sz="1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ar-SA" sz="7200" b="1" dirty="0" smtClean="0">
                <a:solidFill>
                  <a:srgbClr val="222218"/>
                </a:solidFill>
              </a:rPr>
              <a:t>تلعب </a:t>
            </a:r>
            <a:r>
              <a:rPr lang="ar-SA" sz="7200" b="1" dirty="0">
                <a:solidFill>
                  <a:srgbClr val="222218"/>
                </a:solidFill>
              </a:rPr>
              <a:t>أدوار التسلق والحركة والسباحة والشقلبات ،والتي تصعب علي غيرها من العرائس</a:t>
            </a:r>
            <a:r>
              <a:rPr lang="ar-SA" sz="7200" b="1" baseline="30000" dirty="0" smtClean="0">
                <a:solidFill>
                  <a:srgbClr val="222218"/>
                </a:solidFill>
              </a:rPr>
              <a:t>()</a:t>
            </a:r>
            <a:r>
              <a:rPr lang="ar-SA" sz="7200" b="1" dirty="0" smtClean="0">
                <a:solidFill>
                  <a:srgbClr val="222218"/>
                </a:solidFill>
              </a:rPr>
              <a:t>.</a:t>
            </a:r>
            <a:endParaRPr lang="ar-KW" sz="7200" dirty="0">
              <a:solidFill>
                <a:srgbClr val="222218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ar-SA" sz="7200" b="1" dirty="0" smtClean="0">
                <a:solidFill>
                  <a:srgbClr val="222218"/>
                </a:solidFill>
              </a:rPr>
              <a:t>عرائس </a:t>
            </a:r>
            <a:r>
              <a:rPr lang="ar-SA" sz="7200" b="1" dirty="0">
                <a:solidFill>
                  <a:srgbClr val="222218"/>
                </a:solidFill>
              </a:rPr>
              <a:t>الماريونت من اكثر الأنماط إرضاء للجمهور واستخدام اليوم، </a:t>
            </a:r>
            <a:r>
              <a:rPr lang="ar-KW" sz="7200" b="1" dirty="0" smtClean="0">
                <a:solidFill>
                  <a:schemeClr val="bg2">
                    <a:lumMod val="50000"/>
                  </a:schemeClr>
                </a:solidFill>
              </a:rPr>
              <a:t>علل </a:t>
            </a:r>
            <a:r>
              <a:rPr lang="ar-SA" sz="7200" b="1" dirty="0" smtClean="0">
                <a:solidFill>
                  <a:srgbClr val="222218"/>
                </a:solidFill>
              </a:rPr>
              <a:t>لاتساع </a:t>
            </a:r>
            <a:r>
              <a:rPr lang="ar-SA" sz="7200" b="1" dirty="0">
                <a:solidFill>
                  <a:srgbClr val="222218"/>
                </a:solidFill>
              </a:rPr>
              <a:t>مجال </a:t>
            </a:r>
            <a:r>
              <a:rPr lang="ar-SA" sz="7200" b="1" dirty="0" smtClean="0">
                <a:solidFill>
                  <a:srgbClr val="222218"/>
                </a:solidFill>
              </a:rPr>
              <a:t>حركتها.</a:t>
            </a:r>
            <a:endParaRPr lang="ar-KW" sz="7200" dirty="0">
              <a:solidFill>
                <a:srgbClr val="222218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ar-SA" sz="7200" b="1" dirty="0" smtClean="0">
                <a:solidFill>
                  <a:srgbClr val="222218"/>
                </a:solidFill>
              </a:rPr>
              <a:t>اكثر </a:t>
            </a:r>
            <a:r>
              <a:rPr lang="ar-SA" sz="7200" b="1" dirty="0">
                <a:solidFill>
                  <a:srgbClr val="222218"/>
                </a:solidFill>
              </a:rPr>
              <a:t>أنواع العرائس إمكانيات حركية ومجالاً في التعبير، لذا يجب الاستفادة من إمكانياتها </a:t>
            </a:r>
            <a:r>
              <a:rPr lang="ar-SA" sz="7200" b="1" dirty="0" smtClean="0">
                <a:solidFill>
                  <a:srgbClr val="222218"/>
                </a:solidFill>
              </a:rPr>
              <a:t>المتعددة</a:t>
            </a:r>
            <a:r>
              <a:rPr lang="ar-KW" sz="7200" b="1" dirty="0" smtClean="0">
                <a:solidFill>
                  <a:srgbClr val="222218"/>
                </a:solidFill>
              </a:rPr>
              <a:t> </a:t>
            </a:r>
            <a:r>
              <a:rPr lang="ar-KW" sz="1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r-SA" sz="12800" b="1" dirty="0"/>
              <a:t>الأثر التربوي لعرائس الماريونت  :</a:t>
            </a:r>
            <a:endParaRPr lang="en-US" sz="12800" dirty="0"/>
          </a:p>
          <a:p>
            <a:pPr>
              <a:lnSpc>
                <a:spcPct val="150000"/>
              </a:lnSpc>
            </a:pPr>
            <a:r>
              <a:rPr lang="ar-KW" sz="7200" b="1" dirty="0" smtClean="0">
                <a:solidFill>
                  <a:srgbClr val="222218"/>
                </a:solidFill>
              </a:rPr>
              <a:t>قدمت </a:t>
            </a:r>
            <a:r>
              <a:rPr lang="ar-SA" sz="7200" b="1" dirty="0" smtClean="0">
                <a:solidFill>
                  <a:srgbClr val="222218"/>
                </a:solidFill>
              </a:rPr>
              <a:t> </a:t>
            </a:r>
            <a:r>
              <a:rPr lang="ar-SA" sz="7200" b="1" dirty="0">
                <a:solidFill>
                  <a:srgbClr val="222218"/>
                </a:solidFill>
              </a:rPr>
              <a:t>فن الأوبرا للأطفال،كما قدمت في روسيا بعض قصص التاريخ،وكانت دائماً تلقي قبول الأطفال ،كما أوضحت لهم بعض حقوقهم السياسية </a:t>
            </a:r>
            <a:r>
              <a:rPr lang="ar-SA" sz="7200" b="1" dirty="0" smtClean="0">
                <a:solidFill>
                  <a:srgbClr val="222218"/>
                </a:solidFill>
              </a:rPr>
              <a:t>.</a:t>
            </a:r>
            <a:endParaRPr lang="en-US" sz="7200" b="1" dirty="0">
              <a:solidFill>
                <a:srgbClr val="222218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7200" b="1" dirty="0" smtClean="0">
                <a:solidFill>
                  <a:srgbClr val="222218"/>
                </a:solidFill>
              </a:rPr>
              <a:t>تتميز </a:t>
            </a:r>
            <a:r>
              <a:rPr lang="ar-SA" sz="7200" b="1" dirty="0">
                <a:solidFill>
                  <a:srgbClr val="222218"/>
                </a:solidFill>
              </a:rPr>
              <a:t>تلك العرائس بكبر الحجم مما يمكن الأطفال من مشاهدتها </a:t>
            </a:r>
            <a:r>
              <a:rPr lang="ar-SA" sz="7200" b="1" dirty="0" smtClean="0">
                <a:solidFill>
                  <a:srgbClr val="222218"/>
                </a:solidFill>
              </a:rPr>
              <a:t>بوضوح.</a:t>
            </a:r>
            <a:endParaRPr lang="ar-KW" sz="7200" b="1" dirty="0">
              <a:solidFill>
                <a:srgbClr val="222218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7200" b="1" dirty="0" smtClean="0">
                <a:solidFill>
                  <a:srgbClr val="222218"/>
                </a:solidFill>
              </a:rPr>
              <a:t>يجب </a:t>
            </a:r>
            <a:r>
              <a:rPr lang="ar-SA" sz="7200" b="1" dirty="0">
                <a:solidFill>
                  <a:srgbClr val="222218"/>
                </a:solidFill>
              </a:rPr>
              <a:t>أن تكون العروسة بسيطة مكونة من خيط أو اثنين ليسهل فهمها علي </a:t>
            </a:r>
            <a:r>
              <a:rPr lang="ar-SA" sz="7200" b="1" dirty="0" smtClean="0">
                <a:solidFill>
                  <a:srgbClr val="222218"/>
                </a:solidFill>
              </a:rPr>
              <a:t>الأطفال</a:t>
            </a:r>
            <a:endParaRPr lang="ar-KW" sz="7200" b="1" dirty="0">
              <a:solidFill>
                <a:srgbClr val="222218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7200" b="1" dirty="0" smtClean="0">
                <a:solidFill>
                  <a:srgbClr val="222218"/>
                </a:solidFill>
              </a:rPr>
              <a:t>فقد </a:t>
            </a:r>
            <a:r>
              <a:rPr lang="ar-SA" sz="7200" b="1" dirty="0">
                <a:solidFill>
                  <a:srgbClr val="222218"/>
                </a:solidFill>
              </a:rPr>
              <a:t>كانت في أمريكا تتخذ أشكال الأشخاص المشاهير والذي يظهرون في التلفزيون والسينما مثل شخصيات (والت ديزني )،مما كان له التأثير الأكبر علي </a:t>
            </a:r>
            <a:r>
              <a:rPr lang="ar-SA" sz="7200" b="1" dirty="0" smtClean="0">
                <a:solidFill>
                  <a:srgbClr val="222218"/>
                </a:solidFill>
              </a:rPr>
              <a:t>الأطفال</a:t>
            </a:r>
            <a:endParaRPr lang="en-US" sz="4500" b="1" dirty="0">
              <a:solidFill>
                <a:srgbClr val="222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0000"/>
      </a:dk1>
      <a:lt1>
        <a:srgbClr val="FFFFFF"/>
      </a:lt1>
      <a:dk2>
        <a:srgbClr val="FAE6E6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872</Words>
  <Application>Microsoft Office PowerPoint</Application>
  <PresentationFormat>On-screen Show (4:3)</PresentationFormat>
  <Paragraphs>74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ALBOSTAN</dc:creator>
  <cp:lastModifiedBy>ALBOSTAN</cp:lastModifiedBy>
  <cp:revision>25</cp:revision>
  <dcterms:created xsi:type="dcterms:W3CDTF">2020-03-28T20:57:30Z</dcterms:created>
  <dcterms:modified xsi:type="dcterms:W3CDTF">2020-03-29T01:18:54Z</dcterms:modified>
</cp:coreProperties>
</file>